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76" r:id="rId11"/>
    <p:sldId id="277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9" r:id="rId2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30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D891-D5DF-4C89-87BA-B87BA47325CE}" type="datetimeFigureOut">
              <a:rPr lang="it-IT" smtClean="0"/>
              <a:pPr/>
              <a:t>28/02/2018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F2DD5-7969-492F-B369-CCA98373EB7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D891-D5DF-4C89-87BA-B87BA47325CE}" type="datetimeFigureOut">
              <a:rPr lang="it-IT" smtClean="0"/>
              <a:pPr/>
              <a:t>28/02/2018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F2DD5-7969-492F-B369-CCA98373EB7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D891-D5DF-4C89-87BA-B87BA47325CE}" type="datetimeFigureOut">
              <a:rPr lang="it-IT" smtClean="0"/>
              <a:pPr/>
              <a:t>28/02/2018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F2DD5-7969-492F-B369-CCA98373EB7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D891-D5DF-4C89-87BA-B87BA47325CE}" type="datetimeFigureOut">
              <a:rPr lang="it-IT" smtClean="0"/>
              <a:pPr/>
              <a:t>28/02/2018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F2DD5-7969-492F-B369-CCA98373EB7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D891-D5DF-4C89-87BA-B87BA47325CE}" type="datetimeFigureOut">
              <a:rPr lang="it-IT" smtClean="0"/>
              <a:pPr/>
              <a:t>28/02/2018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F2DD5-7969-492F-B369-CCA98373EB7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D891-D5DF-4C89-87BA-B87BA47325CE}" type="datetimeFigureOut">
              <a:rPr lang="it-IT" smtClean="0"/>
              <a:pPr/>
              <a:t>28/02/2018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F2DD5-7969-492F-B369-CCA98373EB7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D891-D5DF-4C89-87BA-B87BA47325CE}" type="datetimeFigureOut">
              <a:rPr lang="it-IT" smtClean="0"/>
              <a:pPr/>
              <a:t>28/02/2018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F2DD5-7969-492F-B369-CCA98373EB7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D891-D5DF-4C89-87BA-B87BA47325CE}" type="datetimeFigureOut">
              <a:rPr lang="it-IT" smtClean="0"/>
              <a:pPr/>
              <a:t>28/02/2018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F2DD5-7969-492F-B369-CCA98373EB7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D891-D5DF-4C89-87BA-B87BA47325CE}" type="datetimeFigureOut">
              <a:rPr lang="it-IT" smtClean="0"/>
              <a:pPr/>
              <a:t>28/02/2018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F2DD5-7969-492F-B369-CCA98373EB7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D891-D5DF-4C89-87BA-B87BA47325CE}" type="datetimeFigureOut">
              <a:rPr lang="it-IT" smtClean="0"/>
              <a:pPr/>
              <a:t>28/02/2018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F2DD5-7969-492F-B369-CCA98373EB7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DD891-D5DF-4C89-87BA-B87BA47325CE}" type="datetimeFigureOut">
              <a:rPr lang="it-IT" smtClean="0"/>
              <a:pPr/>
              <a:t>28/02/2018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87F2DD5-7969-492F-B369-CCA98373EB77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6DD891-D5DF-4C89-87BA-B87BA47325CE}" type="datetimeFigureOut">
              <a:rPr lang="it-IT" smtClean="0"/>
              <a:pPr/>
              <a:t>28/02/2018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7F2DD5-7969-492F-B369-CCA98373EB77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0" y="2276872"/>
            <a:ext cx="9144000" cy="1152128"/>
          </a:xfrm>
        </p:spPr>
        <p:txBody>
          <a:bodyPr>
            <a:noAutofit/>
          </a:bodyPr>
          <a:lstStyle/>
          <a:p>
            <a:r>
              <a:rPr lang="it-IT" sz="3200" dirty="0" smtClean="0">
                <a:latin typeface="Cambria" pitchFamily="18" charset="0"/>
              </a:rPr>
              <a:t>Secondo </a:t>
            </a:r>
            <a:r>
              <a:rPr lang="it-IT" sz="3200" dirty="0" smtClean="0">
                <a:latin typeface="Cambria" pitchFamily="18" charset="0"/>
              </a:rPr>
              <a:t>incontro</a:t>
            </a:r>
            <a:br>
              <a:rPr lang="it-IT" sz="3200" dirty="0" smtClean="0">
                <a:latin typeface="Cambria" pitchFamily="18" charset="0"/>
              </a:rPr>
            </a:br>
            <a:r>
              <a:rPr lang="it-IT" sz="3200" dirty="0" smtClean="0">
                <a:latin typeface="Cambria" pitchFamily="18" charset="0"/>
              </a:rPr>
              <a:t>23 febbraio 2018</a:t>
            </a:r>
            <a:endParaRPr lang="it-IT" sz="3200" dirty="0">
              <a:latin typeface="Cambria" pitchFamily="18" charset="0"/>
            </a:endParaRPr>
          </a:p>
        </p:txBody>
      </p:sp>
      <p:sp>
        <p:nvSpPr>
          <p:cNvPr id="1026" name="Rectangle 2"/>
          <p:cNvSpPr>
            <a:spLocks noChangeArrowheads="1" noChangeShapeType="1"/>
          </p:cNvSpPr>
          <p:nvPr/>
        </p:nvSpPr>
        <p:spPr bwMode="auto">
          <a:xfrm>
            <a:off x="0" y="0"/>
            <a:ext cx="9144000" cy="980728"/>
          </a:xfrm>
          <a:prstGeom prst="rect">
            <a:avLst/>
          </a:prstGeom>
          <a:solidFill>
            <a:srgbClr val="CCEBEB"/>
          </a:solidFill>
          <a:ln w="9525" algn="in">
            <a:noFill/>
            <a:miter lim="800000"/>
            <a:headEnd/>
            <a:tailEnd/>
          </a:ln>
          <a:effectLst/>
        </p:spPr>
        <p:txBody>
          <a:bodyPr vert="horz" wrap="square" lIns="36576" tIns="36576" rIns="36576" bIns="36576" numCol="1" anchor="t" anchorCtr="0" compatLnSpc="1">
            <a:prstTxWarp prst="textNoShape">
              <a:avLst/>
            </a:prstTxWarp>
          </a:bodyPr>
          <a:lstStyle/>
          <a:p>
            <a:endParaRPr lang="it-IT"/>
          </a:p>
        </p:txBody>
      </p:sp>
      <p:pic>
        <p:nvPicPr>
          <p:cNvPr id="1027" name="Picture 3" descr="chiesa_log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0"/>
            <a:ext cx="738188" cy="1009650"/>
          </a:xfrm>
          <a:prstGeom prst="rect">
            <a:avLst/>
          </a:prstGeom>
          <a:noFill/>
          <a:ln w="9525" algn="in">
            <a:noFill/>
            <a:miter lim="800000"/>
            <a:headEnd/>
            <a:tailEnd/>
          </a:ln>
          <a:effectLst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it-IT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2339752" y="0"/>
            <a:ext cx="4568430" cy="9021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it-IT" sz="7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Copperplate Gothic Light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pperplate Gothic Light" pitchFamily="34" charset="0"/>
                <a:ea typeface="Times New Roman" pitchFamily="18" charset="0"/>
                <a:cs typeface="Arial" pitchFamily="34" charset="0"/>
              </a:rPr>
              <a:t>ARCIDIOCESI </a:t>
            </a:r>
            <a:r>
              <a:rPr kumimoji="0" lang="it-IT" sz="7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Copperplate Gothic Light" pitchFamily="34" charset="0"/>
                <a:ea typeface="Times New Roman" pitchFamily="18" charset="0"/>
                <a:cs typeface="Arial" pitchFamily="34" charset="0"/>
              </a:rPr>
              <a:t>DI</a:t>
            </a:r>
            <a:r>
              <a:rPr kumimoji="0" lang="it-IT" sz="7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pperplate Gothic Light" pitchFamily="34" charset="0"/>
                <a:ea typeface="Times New Roman" pitchFamily="18" charset="0"/>
                <a:cs typeface="Arial" pitchFamily="34" charset="0"/>
              </a:rPr>
              <a:t> FERMO</a:t>
            </a:r>
            <a:endParaRPr kumimoji="0" lang="it-IT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pperplate Gothic Light" pitchFamily="34" charset="0"/>
                <a:ea typeface="Times New Roman" pitchFamily="18" charset="0"/>
                <a:cs typeface="Arial" pitchFamily="34" charset="0"/>
              </a:rPr>
              <a:t>Parrocchia  dei  santi Pietro, Paolo e Donato</a:t>
            </a:r>
            <a:endParaRPr kumimoji="0" lang="it-IT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pperplate Gothic Light" pitchFamily="34" charset="0"/>
                <a:ea typeface="Times New Roman" pitchFamily="18" charset="0"/>
                <a:cs typeface="Arial" pitchFamily="34" charset="0"/>
              </a:rPr>
              <a:t>Via Cavour n. 54 - 62014 CORRIDONIA (MC)</a:t>
            </a:r>
            <a:endParaRPr kumimoji="0" lang="it-IT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opperplate Gothic Light" pitchFamily="34" charset="0"/>
                <a:ea typeface="Times New Roman" pitchFamily="18" charset="0"/>
                <a:cs typeface="Arial" pitchFamily="34" charset="0"/>
              </a:rPr>
              <a:t>Tel. 0733 431832</a:t>
            </a:r>
            <a:endParaRPr kumimoji="0" lang="it-IT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it-IT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entury Schoolbook" pitchFamily="18" charset="0"/>
                <a:ea typeface="Times New Roman" pitchFamily="18" charset="0"/>
                <a:cs typeface="Arial" pitchFamily="34" charset="0"/>
              </a:rPr>
              <a:t>www.parrocchiacorridonia.it  -  E-mail: parrocchiacorridonia@gmail.com</a:t>
            </a:r>
            <a:endParaRPr kumimoji="0" lang="it-IT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itolo 1"/>
          <p:cNvSpPr txBox="1">
            <a:spLocks/>
          </p:cNvSpPr>
          <p:nvPr/>
        </p:nvSpPr>
        <p:spPr>
          <a:xfrm>
            <a:off x="0" y="3284984"/>
            <a:ext cx="9144000" cy="1944216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3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LA  NASCITA  DELLA  CIVILTÀ  OCCIDENTALE</a:t>
            </a:r>
            <a:r>
              <a:rPr kumimoji="0" lang="it-IT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 </a:t>
            </a:r>
          </a:p>
          <a:p>
            <a:pPr marL="0" marR="0" lvl="0" indent="0" algn="ctr" defTabSz="914400" rtl="0" eaLnBrk="1" fontAlgn="auto" latinLnBrk="0" hangingPunct="1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8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  E  LE  SUE  CARATTERISTICHE  PRINCIPALI</a:t>
            </a:r>
            <a:endParaRPr kumimoji="0" lang="it-IT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  <p:sp>
        <p:nvSpPr>
          <p:cNvPr id="11" name="Titolo 1"/>
          <p:cNvSpPr txBox="1">
            <a:spLocks/>
          </p:cNvSpPr>
          <p:nvPr/>
        </p:nvSpPr>
        <p:spPr>
          <a:xfrm>
            <a:off x="0" y="980728"/>
            <a:ext cx="9144000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/>
            <a:r>
              <a:rPr lang="it-IT" sz="1600" b="1" dirty="0" smtClean="0">
                <a:latin typeface="Cambria" pitchFamily="18" charset="0"/>
              </a:rPr>
              <a:t>CICLO </a:t>
            </a:r>
            <a:r>
              <a:rPr lang="it-IT" sz="1600" b="1" dirty="0" err="1" smtClean="0">
                <a:latin typeface="Cambria" pitchFamily="18" charset="0"/>
              </a:rPr>
              <a:t>DI</a:t>
            </a:r>
            <a:r>
              <a:rPr lang="it-IT" sz="1600" b="1" dirty="0" smtClean="0">
                <a:latin typeface="Cambria" pitchFamily="18" charset="0"/>
              </a:rPr>
              <a:t> INCONTRI MENSILI </a:t>
            </a:r>
            <a:r>
              <a:rPr lang="it-IT" sz="1600" b="1" dirty="0" err="1" smtClean="0">
                <a:latin typeface="Cambria" pitchFamily="18" charset="0"/>
              </a:rPr>
              <a:t>DI</a:t>
            </a:r>
            <a:r>
              <a:rPr lang="it-IT" sz="1600" b="1" dirty="0" smtClean="0">
                <a:latin typeface="Cambria" pitchFamily="18" charset="0"/>
              </a:rPr>
              <a:t> FORMAZIONE CRISTIANA</a:t>
            </a:r>
          </a:p>
          <a:p>
            <a:pPr algn="ctr"/>
            <a:r>
              <a:rPr lang="it-IT" sz="2400" b="1" i="1" dirty="0" smtClean="0">
                <a:latin typeface="Cambria" pitchFamily="18" charset="0"/>
              </a:rPr>
              <a:t>CHI  E’  L’UOMO  MODERNO</a:t>
            </a:r>
            <a:endParaRPr lang="it-IT" sz="2400" b="1" i="1" dirty="0">
              <a:latin typeface="Cambria" pitchFamily="18" charset="0"/>
            </a:endParaRPr>
          </a:p>
        </p:txBody>
      </p:sp>
      <p:sp>
        <p:nvSpPr>
          <p:cNvPr id="12" name="Titolo 1"/>
          <p:cNvSpPr txBox="1">
            <a:spLocks/>
          </p:cNvSpPr>
          <p:nvPr/>
        </p:nvSpPr>
        <p:spPr>
          <a:xfrm>
            <a:off x="0" y="5013176"/>
            <a:ext cx="9144000" cy="115212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Prima Parte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/>
            </a:r>
            <a:b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</a:br>
            <a:r>
              <a:rPr kumimoji="0" lang="it-IT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mbria" pitchFamily="18" charset="0"/>
                <a:ea typeface="+mj-ea"/>
                <a:cs typeface="+mj-cs"/>
              </a:rPr>
              <a:t>Prof. Nazareno Morresi</a:t>
            </a:r>
            <a:endParaRPr kumimoji="0" lang="it-IT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mbria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908720"/>
          </a:xfrm>
        </p:spPr>
        <p:txBody>
          <a:bodyPr/>
          <a:lstStyle/>
          <a:p>
            <a:r>
              <a:rPr lang="it-IT" dirty="0" err="1" smtClean="0"/>
              <a:t>Guardini</a:t>
            </a:r>
            <a:r>
              <a:rPr lang="it-IT" dirty="0" smtClean="0"/>
              <a:t> (1)</a:t>
            </a:r>
            <a:endParaRPr lang="it-IT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9951" t="24640" r="13140" b="3388"/>
          <a:stretch>
            <a:fillRect/>
          </a:stretch>
        </p:blipFill>
        <p:spPr bwMode="auto">
          <a:xfrm>
            <a:off x="971600" y="692695"/>
            <a:ext cx="7340635" cy="57710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/>
          <p:cNvSpPr/>
          <p:nvPr/>
        </p:nvSpPr>
        <p:spPr>
          <a:xfrm>
            <a:off x="1619672" y="6488668"/>
            <a:ext cx="75243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Romano </a:t>
            </a:r>
            <a:r>
              <a:rPr lang="it-IT" dirty="0" err="1" smtClean="0"/>
              <a:t>Guardini</a:t>
            </a:r>
            <a:r>
              <a:rPr lang="it-IT" dirty="0" smtClean="0"/>
              <a:t>, La fine dell’epoca moderna, ed. </a:t>
            </a:r>
            <a:r>
              <a:rPr lang="it-IT" dirty="0" err="1" smtClean="0"/>
              <a:t>Morcelliana</a:t>
            </a:r>
            <a:r>
              <a:rPr lang="it-IT" dirty="0" smtClean="0"/>
              <a:t>, 1987, </a:t>
            </a:r>
            <a:r>
              <a:rPr lang="it-IT" dirty="0" smtClean="0"/>
              <a:t>pp.98-99</a:t>
            </a:r>
            <a:endParaRPr lang="it-IT" dirty="0" smtClean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64704"/>
          </a:xfrm>
        </p:spPr>
        <p:txBody>
          <a:bodyPr/>
          <a:lstStyle/>
          <a:p>
            <a:r>
              <a:rPr lang="it-IT" dirty="0" err="1" smtClean="0"/>
              <a:t>Guardini</a:t>
            </a:r>
            <a:r>
              <a:rPr lang="it-IT" dirty="0" smtClean="0"/>
              <a:t> (2)</a:t>
            </a:r>
            <a:endParaRPr lang="it-IT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294" t="24787" r="14295" b="5813"/>
          <a:stretch>
            <a:fillRect/>
          </a:stretch>
        </p:blipFill>
        <p:spPr bwMode="auto">
          <a:xfrm>
            <a:off x="899593" y="620688"/>
            <a:ext cx="7058300" cy="5855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/>
          <p:cNvSpPr/>
          <p:nvPr/>
        </p:nvSpPr>
        <p:spPr>
          <a:xfrm>
            <a:off x="1403648" y="6488668"/>
            <a:ext cx="774035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Romano </a:t>
            </a:r>
            <a:r>
              <a:rPr lang="it-IT" dirty="0" err="1" smtClean="0"/>
              <a:t>Guardini</a:t>
            </a:r>
            <a:r>
              <a:rPr lang="it-IT" dirty="0" smtClean="0"/>
              <a:t>, La fine dell’epoca moderna, ed. </a:t>
            </a:r>
            <a:r>
              <a:rPr lang="it-IT" dirty="0" err="1" smtClean="0"/>
              <a:t>Morcelliana</a:t>
            </a:r>
            <a:r>
              <a:rPr lang="it-IT" dirty="0" smtClean="0"/>
              <a:t>, 1987, </a:t>
            </a:r>
            <a:r>
              <a:rPr lang="it-IT" dirty="0" smtClean="0"/>
              <a:t>pp.100-101</a:t>
            </a:r>
            <a:endParaRPr lang="it-IT" dirty="0" smtClean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it-IT" dirty="0" smtClean="0"/>
              <a:t>Crollo e nascita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3528" y="1124744"/>
            <a:ext cx="8568952" cy="1728192"/>
          </a:xfrm>
        </p:spPr>
        <p:txBody>
          <a:bodyPr>
            <a:normAutofit fontScale="47500" lnSpcReduction="20000"/>
          </a:bodyPr>
          <a:lstStyle/>
          <a:p>
            <a:pPr marL="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it-IT" sz="6700" dirty="0" smtClean="0"/>
              <a:t>L’impero romano d’occidente cade nel 476.</a:t>
            </a:r>
          </a:p>
          <a:p>
            <a:pPr marL="0">
              <a:spcBef>
                <a:spcPts val="1200"/>
              </a:spcBef>
              <a:spcAft>
                <a:spcPts val="1200"/>
              </a:spcAft>
              <a:buFont typeface="Wingdings" pitchFamily="2" charset="2"/>
              <a:buChar char="q"/>
            </a:pPr>
            <a:r>
              <a:rPr lang="it-IT" sz="6700" dirty="0" smtClean="0"/>
              <a:t>La civiltà occidentale nasce nel sec. </a:t>
            </a:r>
            <a:r>
              <a:rPr lang="it-IT" sz="6700" dirty="0" smtClean="0"/>
              <a:t>VIII ( 700</a:t>
            </a:r>
            <a:r>
              <a:rPr lang="it-IT" sz="6700" dirty="0" smtClean="0"/>
              <a:t>).</a:t>
            </a:r>
            <a:endParaRPr lang="it-IT" sz="6700" dirty="0" smtClean="0"/>
          </a:p>
          <a:p>
            <a:pPr>
              <a:buNone/>
            </a:pPr>
            <a:r>
              <a:rPr lang="it-IT" dirty="0" smtClean="0"/>
              <a:t>	</a:t>
            </a:r>
            <a:endParaRPr lang="it-IT" dirty="0"/>
          </a:p>
        </p:txBody>
      </p:sp>
      <p:sp>
        <p:nvSpPr>
          <p:cNvPr id="6" name="Rettangolo 5"/>
          <p:cNvSpPr/>
          <p:nvPr/>
        </p:nvSpPr>
        <p:spPr>
          <a:xfrm>
            <a:off x="359024" y="2564904"/>
            <a:ext cx="878497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it-IT" sz="3200" dirty="0" smtClean="0"/>
              <a:t>N.B. </a:t>
            </a:r>
          </a:p>
          <a:p>
            <a:pPr>
              <a:buNone/>
            </a:pPr>
            <a:r>
              <a:rPr lang="it-IT" sz="3200" dirty="0" smtClean="0"/>
              <a:t>Non </a:t>
            </a:r>
            <a:r>
              <a:rPr lang="it-IT" sz="3200" dirty="0" smtClean="0"/>
              <a:t>è scontato che dopo una  civiltà decaduta </a:t>
            </a:r>
            <a:endParaRPr lang="it-IT" sz="3200" dirty="0" smtClean="0"/>
          </a:p>
          <a:p>
            <a:pPr>
              <a:buNone/>
            </a:pPr>
            <a:r>
              <a:rPr lang="it-IT" sz="3200" dirty="0" smtClean="0"/>
              <a:t>ci </a:t>
            </a:r>
            <a:r>
              <a:rPr lang="it-IT" sz="3200" dirty="0" smtClean="0"/>
              <a:t>sia un’altra civiltà che la </a:t>
            </a:r>
            <a:r>
              <a:rPr lang="it-IT" sz="3200" dirty="0" smtClean="0"/>
              <a:t>sostituisca:</a:t>
            </a:r>
            <a:endParaRPr lang="it-IT" sz="3200" dirty="0"/>
          </a:p>
        </p:txBody>
      </p:sp>
      <p:pic>
        <p:nvPicPr>
          <p:cNvPr id="11267" name="Picture 3" descr="C:\Users\Admin\Documents\rapa nui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92280" y="4437112"/>
            <a:ext cx="1912485" cy="1265883"/>
          </a:xfrm>
          <a:prstGeom prst="rect">
            <a:avLst/>
          </a:prstGeom>
          <a:noFill/>
        </p:spPr>
      </p:pic>
      <p:sp>
        <p:nvSpPr>
          <p:cNvPr id="9" name="Rettangolo 8"/>
          <p:cNvSpPr/>
          <p:nvPr/>
        </p:nvSpPr>
        <p:spPr>
          <a:xfrm>
            <a:off x="6876256" y="5805264"/>
            <a:ext cx="226774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600" b="1" dirty="0" smtClean="0"/>
              <a:t>isola di Pasqua </a:t>
            </a:r>
            <a:endParaRPr lang="it-IT" sz="2600" b="1" dirty="0"/>
          </a:p>
        </p:txBody>
      </p:sp>
      <p:sp>
        <p:nvSpPr>
          <p:cNvPr id="10" name="Rettangolo 9"/>
          <p:cNvSpPr/>
          <p:nvPr/>
        </p:nvSpPr>
        <p:spPr>
          <a:xfrm>
            <a:off x="5004048" y="5805264"/>
            <a:ext cx="192392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2800" b="1" dirty="0" smtClean="0"/>
              <a:t>Khmer</a:t>
            </a:r>
          </a:p>
          <a:p>
            <a:pPr algn="ctr"/>
            <a:r>
              <a:rPr lang="it-IT" sz="2000" dirty="0" smtClean="0"/>
              <a:t>(</a:t>
            </a:r>
            <a:r>
              <a:rPr lang="it-IT" sz="2000" dirty="0" err="1" smtClean="0"/>
              <a:t>Laos-Cambogia</a:t>
            </a:r>
            <a:r>
              <a:rPr lang="it-IT" sz="2000" dirty="0" smtClean="0"/>
              <a:t>)</a:t>
            </a:r>
            <a:endParaRPr lang="it-IT" sz="2000" dirty="0"/>
          </a:p>
        </p:txBody>
      </p:sp>
      <p:pic>
        <p:nvPicPr>
          <p:cNvPr id="11269" name="Picture 5" descr="Risultati immagini per civiltà khm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4437112"/>
            <a:ext cx="1872208" cy="1341750"/>
          </a:xfrm>
          <a:prstGeom prst="rect">
            <a:avLst/>
          </a:prstGeom>
          <a:noFill/>
        </p:spPr>
      </p:pic>
      <p:pic>
        <p:nvPicPr>
          <p:cNvPr id="11271" name="Picture 7" descr="Immagine correlat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699792" y="4437112"/>
            <a:ext cx="1800200" cy="1348413"/>
          </a:xfrm>
          <a:prstGeom prst="rect">
            <a:avLst/>
          </a:prstGeom>
          <a:noFill/>
        </p:spPr>
      </p:pic>
      <p:sp>
        <p:nvSpPr>
          <p:cNvPr id="13" name="Rettangolo 12"/>
          <p:cNvSpPr/>
          <p:nvPr/>
        </p:nvSpPr>
        <p:spPr>
          <a:xfrm>
            <a:off x="2339752" y="5805264"/>
            <a:ext cx="2399568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2800" b="1" dirty="0" smtClean="0"/>
              <a:t>Ittiti</a:t>
            </a:r>
          </a:p>
          <a:p>
            <a:pPr algn="ctr"/>
            <a:r>
              <a:rPr lang="it-IT" sz="2000" dirty="0" smtClean="0"/>
              <a:t>(</a:t>
            </a:r>
            <a:r>
              <a:rPr lang="it-IT" sz="2000" dirty="0" err="1" smtClean="0"/>
              <a:t>Turchia-Libano-Siria</a:t>
            </a:r>
            <a:r>
              <a:rPr lang="it-IT" sz="2000" dirty="0" smtClean="0"/>
              <a:t>)</a:t>
            </a:r>
            <a:endParaRPr lang="it-IT" sz="2000" dirty="0"/>
          </a:p>
        </p:txBody>
      </p:sp>
      <p:pic>
        <p:nvPicPr>
          <p:cNvPr id="11273" name="Picture 9" descr="Risultati immagini per civiltà maya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4509120"/>
            <a:ext cx="2167011" cy="1152128"/>
          </a:xfrm>
          <a:prstGeom prst="rect">
            <a:avLst/>
          </a:prstGeom>
          <a:noFill/>
        </p:spPr>
      </p:pic>
      <p:sp>
        <p:nvSpPr>
          <p:cNvPr id="15" name="Rettangolo 14"/>
          <p:cNvSpPr/>
          <p:nvPr/>
        </p:nvSpPr>
        <p:spPr>
          <a:xfrm>
            <a:off x="0" y="5805264"/>
            <a:ext cx="241200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2800" b="1" dirty="0" smtClean="0"/>
              <a:t>Maya</a:t>
            </a:r>
          </a:p>
          <a:p>
            <a:pPr algn="ctr"/>
            <a:r>
              <a:rPr lang="it-IT" sz="2000" dirty="0" smtClean="0"/>
              <a:t>(</a:t>
            </a:r>
            <a:r>
              <a:rPr lang="it-IT" sz="2000" dirty="0" err="1" smtClean="0"/>
              <a:t>Messico-Guatemala</a:t>
            </a:r>
            <a:r>
              <a:rPr lang="it-IT" sz="2000" dirty="0" smtClean="0"/>
              <a:t>)</a:t>
            </a:r>
            <a:endParaRPr lang="it-IT" sz="20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Cosa è successo tra i due fatti? 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I popoli invasori, germanici, si fondono con gli indigeni ( non è scontato)  e nascono nuovi popoli, con caratteristiche diverse rispetto a quelle dei popoli precedenti ( Italiani non bellicosi, </a:t>
            </a:r>
            <a:r>
              <a:rPr lang="it-IT" dirty="0"/>
              <a:t>T</a:t>
            </a:r>
            <a:r>
              <a:rPr lang="it-IT" dirty="0" smtClean="0"/>
              <a:t>edeschi metodici, etc.).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I nuovi popoli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t-IT" dirty="0" smtClean="0"/>
              <a:t>Le caratteristiche di questi nuovi popoli si mantengono grosso modo fino alla nostra epoca ( cfr. i poemi fondanti le varie identità).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Le narrazioni fondanti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it-IT" dirty="0" smtClean="0"/>
              <a:t>      - </a:t>
            </a:r>
            <a:r>
              <a:rPr lang="it-IT" dirty="0"/>
              <a:t>I Nibelunghi ;</a:t>
            </a:r>
          </a:p>
          <a:p>
            <a:r>
              <a:rPr lang="fr-FR" dirty="0"/>
              <a:t>	</a:t>
            </a:r>
            <a:r>
              <a:rPr lang="fr-FR" dirty="0" smtClean="0"/>
              <a:t>- La </a:t>
            </a:r>
            <a:r>
              <a:rPr lang="fr-FR" dirty="0"/>
              <a:t>Chanson de Roland </a:t>
            </a:r>
            <a:r>
              <a:rPr lang="it-IT" dirty="0"/>
              <a:t>;</a:t>
            </a:r>
          </a:p>
          <a:p>
            <a:pPr lvl="0"/>
            <a:r>
              <a:rPr lang="it-IT" dirty="0"/>
              <a:t>	</a:t>
            </a:r>
            <a:r>
              <a:rPr lang="it-IT" dirty="0" smtClean="0"/>
              <a:t>- I </a:t>
            </a:r>
            <a:r>
              <a:rPr lang="it-IT" dirty="0"/>
              <a:t>cantari del </a:t>
            </a:r>
            <a:r>
              <a:rPr lang="it-IT" dirty="0" err="1"/>
              <a:t>Cid</a:t>
            </a:r>
            <a:r>
              <a:rPr lang="it-IT" dirty="0"/>
              <a:t> ;</a:t>
            </a:r>
          </a:p>
          <a:p>
            <a:pPr lvl="0"/>
            <a:r>
              <a:rPr lang="it-IT" dirty="0"/>
              <a:t>	</a:t>
            </a:r>
            <a:r>
              <a:rPr lang="it-IT" dirty="0" smtClean="0"/>
              <a:t>- I </a:t>
            </a:r>
            <a:r>
              <a:rPr lang="it-IT" dirty="0"/>
              <a:t>romanzi di Chretien de Troyes ;</a:t>
            </a:r>
          </a:p>
          <a:p>
            <a:pPr lvl="0"/>
            <a:r>
              <a:rPr lang="it-IT" dirty="0"/>
              <a:t>	</a:t>
            </a:r>
            <a:r>
              <a:rPr lang="it-IT" dirty="0" smtClean="0"/>
              <a:t>- I </a:t>
            </a:r>
            <a:r>
              <a:rPr lang="it-IT" dirty="0"/>
              <a:t>romanzi della tavola rotonda ;</a:t>
            </a:r>
          </a:p>
          <a:p>
            <a:pPr lvl="0"/>
            <a:r>
              <a:rPr lang="it-IT" dirty="0"/>
              <a:t>	</a:t>
            </a:r>
            <a:r>
              <a:rPr lang="it-IT" dirty="0" smtClean="0"/>
              <a:t>- Il </a:t>
            </a:r>
            <a:r>
              <a:rPr lang="it-IT" dirty="0"/>
              <a:t>romanzo di Tristano e Isotta ;</a:t>
            </a:r>
          </a:p>
          <a:p>
            <a:pPr lvl="0"/>
            <a:r>
              <a:rPr lang="it-IT" dirty="0"/>
              <a:t>	</a:t>
            </a:r>
            <a:r>
              <a:rPr lang="it-IT" dirty="0" smtClean="0"/>
              <a:t>- La </a:t>
            </a:r>
            <a:r>
              <a:rPr lang="it-IT" dirty="0"/>
              <a:t>Divina Commedia.</a:t>
            </a:r>
            <a:br>
              <a:rPr lang="it-IT" dirty="0"/>
            </a:br>
            <a:endParaRPr lang="it-IT" dirty="0"/>
          </a:p>
          <a:p>
            <a:endParaRPr lang="it-IT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868322"/>
          </a:xfrm>
        </p:spPr>
        <p:txBody>
          <a:bodyPr anchor="t">
            <a:normAutofit fontScale="90000"/>
          </a:bodyPr>
          <a:lstStyle/>
          <a:p>
            <a:r>
              <a:rPr lang="it-IT" dirty="0" smtClean="0"/>
              <a:t>Novella del giudice marchigiano</a:t>
            </a:r>
            <a:br>
              <a:rPr lang="it-IT" dirty="0" smtClean="0"/>
            </a:br>
            <a:endParaRPr lang="it-IT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1668" t="18629" r="17751" b="42185"/>
          <a:stretch>
            <a:fillRect/>
          </a:stretch>
        </p:blipFill>
        <p:spPr bwMode="auto">
          <a:xfrm>
            <a:off x="2051720" y="908720"/>
            <a:ext cx="4822258" cy="46401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it-IT" dirty="0" smtClean="0"/>
              <a:t>Le religioni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340768"/>
            <a:ext cx="8229600" cy="4785395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it-IT" dirty="0" smtClean="0"/>
              <a:t>Le religioni/confessioni vengono assorbite dal cattolicesimo.</a:t>
            </a:r>
          </a:p>
          <a:p>
            <a:pPr>
              <a:spcAft>
                <a:spcPts val="600"/>
              </a:spcAft>
            </a:pPr>
            <a:r>
              <a:rPr lang="it-IT" dirty="0" smtClean="0"/>
              <a:t>Anche questo non è scontato: ci si aspetterebbe che siano le religioni dei conquistatori a prevalere; di sicuro pertanto il cattolicesimo non è prevalso con la violenza.</a:t>
            </a:r>
            <a:endParaRPr lang="it-IT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1520" y="0"/>
            <a:ext cx="8640960" cy="980728"/>
          </a:xfrm>
        </p:spPr>
        <p:txBody>
          <a:bodyPr>
            <a:noAutofit/>
          </a:bodyPr>
          <a:lstStyle/>
          <a:p>
            <a:r>
              <a:rPr lang="it-IT" dirty="0" smtClean="0"/>
              <a:t>Caratteristiche della nuova civiltà (1)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5688632"/>
          </a:xfrm>
        </p:spPr>
        <p:txBody>
          <a:bodyPr>
            <a:normAutofit fontScale="92500" lnSpcReduction="10000"/>
          </a:bodyPr>
          <a:lstStyle/>
          <a:p>
            <a:pPr>
              <a:spcAft>
                <a:spcPts val="600"/>
              </a:spcAft>
            </a:pPr>
            <a:r>
              <a:rPr lang="it-IT" sz="3100" dirty="0" smtClean="0"/>
              <a:t>Grande stima e apertura per la cultura classica: tutti gli scritti della classicità sono stati ricopiati dai monaci; tutta la scienza antica è stata adottata.</a:t>
            </a:r>
          </a:p>
          <a:p>
            <a:pPr>
              <a:spcAft>
                <a:spcPts val="600"/>
              </a:spcAft>
            </a:pPr>
            <a:r>
              <a:rPr lang="it-IT" sz="3100" dirty="0" smtClean="0"/>
              <a:t>Tentativo di salvarla con delle enciclopedie:</a:t>
            </a:r>
          </a:p>
          <a:p>
            <a:pPr lvl="0">
              <a:spcAft>
                <a:spcPts val="600"/>
              </a:spcAft>
            </a:pPr>
            <a:r>
              <a:rPr lang="it-IT" sz="3100" dirty="0" err="1"/>
              <a:t>Aulo</a:t>
            </a:r>
            <a:r>
              <a:rPr lang="it-IT" sz="3100" dirty="0"/>
              <a:t> Gellio, Le notti </a:t>
            </a:r>
            <a:r>
              <a:rPr lang="it-IT" sz="3100" dirty="0" err="1"/>
              <a:t>attiche</a:t>
            </a:r>
            <a:r>
              <a:rPr lang="it-IT" sz="3100" dirty="0"/>
              <a:t>, ed. UTET, 2007</a:t>
            </a:r>
          </a:p>
          <a:p>
            <a:pPr lvl="0">
              <a:spcAft>
                <a:spcPts val="600"/>
              </a:spcAft>
            </a:pPr>
            <a:r>
              <a:rPr lang="it-IT" sz="3100" dirty="0"/>
              <a:t>Marziano Capella, Le nozze di Filologia e Mercurio, ed. Bompiani, 2001</a:t>
            </a:r>
          </a:p>
          <a:p>
            <a:pPr lvl="0">
              <a:spcAft>
                <a:spcPts val="600"/>
              </a:spcAft>
            </a:pPr>
            <a:r>
              <a:rPr lang="it-IT" sz="3100" dirty="0"/>
              <a:t>AA.VV., Tutti i commenti a Marziano Capella, ed. Bompiani,  2006</a:t>
            </a:r>
          </a:p>
          <a:p>
            <a:pPr lvl="0">
              <a:spcAft>
                <a:spcPts val="600"/>
              </a:spcAft>
            </a:pPr>
            <a:r>
              <a:rPr lang="it-IT" sz="3100" dirty="0"/>
              <a:t>Isidoro di Siviglia, Etimologie, ed. UTET,  2014</a:t>
            </a:r>
          </a:p>
          <a:p>
            <a:pPr lvl="0">
              <a:spcAft>
                <a:spcPts val="600"/>
              </a:spcAft>
            </a:pPr>
            <a:r>
              <a:rPr lang="it-IT" sz="3100" dirty="0" err="1"/>
              <a:t>Cassiodoro</a:t>
            </a:r>
            <a:r>
              <a:rPr lang="it-IT" sz="3100" dirty="0"/>
              <a:t>, Le Istituzioni, ed. Vivere in, 2003</a:t>
            </a:r>
          </a:p>
          <a:p>
            <a:endParaRPr lang="it-IT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23528" y="0"/>
            <a:ext cx="8568952" cy="908720"/>
          </a:xfrm>
        </p:spPr>
        <p:txBody>
          <a:bodyPr>
            <a:noAutofit/>
          </a:bodyPr>
          <a:lstStyle/>
          <a:p>
            <a:r>
              <a:rPr lang="it-IT" dirty="0" smtClean="0"/>
              <a:t>Caratteristiche della nuova civiltà (2)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07504" y="836712"/>
            <a:ext cx="8928992" cy="5904656"/>
          </a:xfrm>
        </p:spPr>
        <p:txBody>
          <a:bodyPr>
            <a:noAutofit/>
          </a:bodyPr>
          <a:lstStyle/>
          <a:p>
            <a:pPr>
              <a:spcAft>
                <a:spcPts val="600"/>
              </a:spcAft>
            </a:pPr>
            <a:r>
              <a:rPr lang="it-IT" sz="2600" dirty="0" smtClean="0"/>
              <a:t>Dal 1000 circa c’è un grande sviluppo, aiutato dall’aumento delle temperature e caratterizzato da vivacità e creatività:</a:t>
            </a:r>
          </a:p>
          <a:p>
            <a:pPr>
              <a:spcAft>
                <a:spcPts val="600"/>
              </a:spcAft>
            </a:pPr>
            <a:r>
              <a:rPr lang="it-IT" sz="2600" dirty="0"/>
              <a:t>p</a:t>
            </a:r>
            <a:r>
              <a:rPr lang="it-IT" sz="2600" dirty="0" smtClean="0"/>
              <a:t>luralismo delle forme politiche;</a:t>
            </a:r>
          </a:p>
          <a:p>
            <a:pPr>
              <a:spcAft>
                <a:spcPts val="600"/>
              </a:spcAft>
            </a:pPr>
            <a:r>
              <a:rPr lang="it-IT" sz="2600" dirty="0"/>
              <a:t>p</a:t>
            </a:r>
            <a:r>
              <a:rPr lang="it-IT" sz="2600" dirty="0" smtClean="0"/>
              <a:t>luralismo delle correnti filosofiche;</a:t>
            </a:r>
          </a:p>
          <a:p>
            <a:pPr>
              <a:spcAft>
                <a:spcPts val="600"/>
              </a:spcAft>
            </a:pPr>
            <a:r>
              <a:rPr lang="it-IT" sz="2600" dirty="0" smtClean="0"/>
              <a:t>nascita delle università, basate sulla discussione e sulla logica ( trivio, quadrivio, </a:t>
            </a:r>
            <a:r>
              <a:rPr lang="it-IT" sz="2600" dirty="0" err="1" smtClean="0"/>
              <a:t>disputationes</a:t>
            </a:r>
            <a:r>
              <a:rPr lang="it-IT" sz="2600" dirty="0" smtClean="0"/>
              <a:t>), con la reciproca scelta degli insegnanti e degli studenti;</a:t>
            </a:r>
          </a:p>
          <a:p>
            <a:pPr>
              <a:spcAft>
                <a:spcPts val="600"/>
              </a:spcAft>
            </a:pPr>
            <a:r>
              <a:rPr lang="it-IT" sz="2600" dirty="0" smtClean="0"/>
              <a:t>valorizzazione del lavoro manuale ( cfr. i monaci benedettini);</a:t>
            </a:r>
          </a:p>
          <a:p>
            <a:pPr>
              <a:spcAft>
                <a:spcPts val="600"/>
              </a:spcAft>
            </a:pPr>
            <a:r>
              <a:rPr lang="it-IT" sz="2600" dirty="0"/>
              <a:t>g</a:t>
            </a:r>
            <a:r>
              <a:rPr lang="it-IT" sz="2600" dirty="0" smtClean="0"/>
              <a:t>rande aumento delle superfici coltivabili ( bonifiche e dissodamenti);</a:t>
            </a:r>
          </a:p>
          <a:p>
            <a:pPr>
              <a:spcAft>
                <a:spcPts val="600"/>
              </a:spcAft>
            </a:pPr>
            <a:r>
              <a:rPr lang="it-IT" sz="2600" dirty="0" smtClean="0"/>
              <a:t>amore  per i colori vivaci e la luce ( v. Umberto Eco), per le feste ( molto più numerose di adesso).</a:t>
            </a:r>
            <a:endParaRPr lang="it-IT" sz="2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smtClean="0"/>
              <a:t>Civiltà e religione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it-IT" dirty="0" smtClean="0"/>
              <a:t>Ogni civiltà si basa su una religione</a:t>
            </a:r>
          </a:p>
          <a:p>
            <a:r>
              <a:rPr lang="it-IT" dirty="0" smtClean="0"/>
              <a:t>Arnold </a:t>
            </a:r>
            <a:r>
              <a:rPr lang="it-IT" dirty="0" err="1" smtClean="0"/>
              <a:t>Toynbee</a:t>
            </a:r>
            <a:r>
              <a:rPr lang="it-IT" dirty="0" smtClean="0"/>
              <a:t>, Civiltà al paragone, </a:t>
            </a:r>
            <a:r>
              <a:rPr lang="it-IT" dirty="0" err="1" smtClean="0"/>
              <a:t>ed.Bompiani</a:t>
            </a:r>
            <a:r>
              <a:rPr lang="it-IT" dirty="0" smtClean="0"/>
              <a:t>, p. 134</a:t>
            </a:r>
          </a:p>
          <a:p>
            <a:r>
              <a:rPr lang="it-IT" dirty="0" smtClean="0"/>
              <a:t>Michel  </a:t>
            </a:r>
            <a:r>
              <a:rPr lang="it-IT" dirty="0" err="1" smtClean="0"/>
              <a:t>Onfray</a:t>
            </a:r>
            <a:r>
              <a:rPr lang="it-IT" dirty="0" smtClean="0"/>
              <a:t>, Decadenza, ed. Ponte alle Grazie, 2017, p19</a:t>
            </a:r>
          </a:p>
          <a:p>
            <a:r>
              <a:rPr lang="it-IT" dirty="0" smtClean="0"/>
              <a:t>John </a:t>
            </a:r>
            <a:r>
              <a:rPr lang="it-IT" dirty="0" err="1" smtClean="0"/>
              <a:t>Hirst</a:t>
            </a:r>
            <a:r>
              <a:rPr lang="it-IT" dirty="0" smtClean="0"/>
              <a:t>, Breve storia dell’Europa, ed. Bompiani, 2017, pp. 23; 26-27; 28-29; 31</a:t>
            </a:r>
          </a:p>
          <a:p>
            <a:r>
              <a:rPr lang="it-IT" dirty="0" smtClean="0"/>
              <a:t>Samuel </a:t>
            </a:r>
            <a:r>
              <a:rPr lang="it-IT" dirty="0" err="1"/>
              <a:t>H</a:t>
            </a:r>
            <a:r>
              <a:rPr lang="it-IT" dirty="0" err="1" smtClean="0"/>
              <a:t>untington</a:t>
            </a:r>
            <a:r>
              <a:rPr lang="it-IT" dirty="0" smtClean="0"/>
              <a:t>, Lo scontro delle civiltà, ed. Garzanti, 1998, p.47</a:t>
            </a:r>
          </a:p>
          <a:p>
            <a:r>
              <a:rPr lang="it-IT" dirty="0" smtClean="0"/>
              <a:t>Romano </a:t>
            </a:r>
            <a:r>
              <a:rPr lang="it-IT" dirty="0" err="1" smtClean="0"/>
              <a:t>Guardini</a:t>
            </a:r>
            <a:r>
              <a:rPr lang="it-IT" dirty="0" smtClean="0"/>
              <a:t>, La fine dell’epoca moderna, ed. </a:t>
            </a:r>
            <a:r>
              <a:rPr lang="it-IT" dirty="0" err="1" smtClean="0"/>
              <a:t>Morcelliana</a:t>
            </a:r>
            <a:r>
              <a:rPr lang="it-IT" dirty="0" smtClean="0"/>
              <a:t>, 1987, pp.98-101</a:t>
            </a:r>
          </a:p>
          <a:p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640960" cy="1143000"/>
          </a:xfrm>
        </p:spPr>
        <p:txBody>
          <a:bodyPr>
            <a:noAutofit/>
          </a:bodyPr>
          <a:lstStyle/>
          <a:p>
            <a:r>
              <a:rPr lang="it-IT" dirty="0" smtClean="0"/>
              <a:t>Caratteristiche della nuova civiltà (3)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23528" y="1600200"/>
            <a:ext cx="8568952" cy="4525963"/>
          </a:xfrm>
        </p:spPr>
        <p:txBody>
          <a:bodyPr>
            <a:normAutofit/>
          </a:bodyPr>
          <a:lstStyle/>
          <a:p>
            <a:r>
              <a:rPr lang="it-IT" b="1" dirty="0" smtClean="0"/>
              <a:t>valorizzazione della donna </a:t>
            </a:r>
            <a:r>
              <a:rPr lang="it-IT" dirty="0" smtClean="0"/>
              <a:t>( tra l’altro per la prima volta storicamente abbiamo comunità femminili autonome e rispettate);</a:t>
            </a:r>
          </a:p>
          <a:p>
            <a:r>
              <a:rPr lang="it-IT" b="1" dirty="0" smtClean="0"/>
              <a:t>coscienza di appartenere a un’unica comunità</a:t>
            </a:r>
            <a:r>
              <a:rPr lang="it-IT" dirty="0" smtClean="0"/>
              <a:t>, al di là delle distinzioni nazionali ( la Cristianità);</a:t>
            </a:r>
          </a:p>
          <a:p>
            <a:r>
              <a:rPr lang="it-IT" b="1" dirty="0" smtClean="0"/>
              <a:t>unità culturale</a:t>
            </a:r>
            <a:r>
              <a:rPr lang="it-IT" dirty="0" smtClean="0"/>
              <a:t>: non ci sono distinzioni tra quello che crede il popolo e quello che crede l’élite </a:t>
            </a:r>
            <a:r>
              <a:rPr lang="it-IT" dirty="0" smtClean="0"/>
              <a:t> </a:t>
            </a:r>
            <a:r>
              <a:rPr lang="it-IT" dirty="0" smtClean="0"/>
              <a:t>      </a:t>
            </a:r>
            <a:r>
              <a:rPr lang="it-IT" dirty="0" smtClean="0"/>
              <a:t>( </a:t>
            </a:r>
            <a:r>
              <a:rPr lang="it-IT" dirty="0" smtClean="0"/>
              <a:t>cfr. l’intellettuale organico di Gramsci).</a:t>
            </a:r>
          </a:p>
          <a:p>
            <a:endParaRPr lang="it-IT" dirty="0" smtClean="0"/>
          </a:p>
          <a:p>
            <a:endParaRPr lang="it-IT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548680"/>
          </a:xfrm>
        </p:spPr>
        <p:txBody>
          <a:bodyPr>
            <a:noAutofit/>
          </a:bodyPr>
          <a:lstStyle/>
          <a:p>
            <a:r>
              <a:rPr lang="it-IT" sz="3800" dirty="0" smtClean="0"/>
              <a:t>Sintesi di </a:t>
            </a:r>
            <a:r>
              <a:rPr lang="it-IT" sz="3800" dirty="0" smtClean="0"/>
              <a:t>Don Giussani</a:t>
            </a:r>
            <a:endParaRPr lang="it-IT" sz="38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404664"/>
            <a:ext cx="9036496" cy="6453336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buFont typeface="Courier New" pitchFamily="49" charset="0"/>
              <a:buChar char="o"/>
            </a:pPr>
            <a:r>
              <a:rPr lang="it-IT" sz="1400" dirty="0" smtClean="0"/>
              <a:t>La cultura occidentale possiede dei valori tali per cui si è imposta e come cultura e operativamente, socialmente, a tutto il mondo. C’è una piccola osservazione da aggiungere: che tutti questi valori la civiltà occidentale li ha ereditati dal cristianesimo: il valore della </a:t>
            </a:r>
            <a:r>
              <a:rPr lang="it-IT" sz="1400" i="1" dirty="0" smtClean="0"/>
              <a:t>persona</a:t>
            </a:r>
            <a:r>
              <a:rPr lang="it-IT" sz="1400" dirty="0" smtClean="0"/>
              <a:t>, assolutamente inconcepibile in tutta la letteratura del mondo, perché la persona è concepibile come dignità esclusivamente se è riconosciuta non derivare integralmente dalla biologia del padre e della madre, altrimenti è come un sasso dentro il torrente della realtà, una goccia di un’ondata che si infrange contro la roccia; il valore del </a:t>
            </a:r>
            <a:r>
              <a:rPr lang="it-IT" sz="1400" i="1" dirty="0" smtClean="0"/>
              <a:t>lavoro</a:t>
            </a:r>
            <a:r>
              <a:rPr lang="it-IT" sz="1400" dirty="0" smtClean="0"/>
              <a:t>, che in tutta la cultura mondiale, in quella antica ma anche per </a:t>
            </a:r>
            <a:r>
              <a:rPr lang="it-IT" sz="1400" dirty="0" err="1" smtClean="0"/>
              <a:t>Engels</a:t>
            </a:r>
            <a:r>
              <a:rPr lang="it-IT" sz="1400" dirty="0" smtClean="0"/>
              <a:t> e </a:t>
            </a:r>
            <a:r>
              <a:rPr lang="it-IT" sz="1400" dirty="0" err="1" smtClean="0"/>
              <a:t>Marx</a:t>
            </a:r>
            <a:r>
              <a:rPr lang="it-IT" sz="1400" dirty="0" smtClean="0"/>
              <a:t>, è concepito come una schiavitù, è assimilato a una schiavitù, mentre Cristo definisce il lavoro come l’attività del Padre, di Dio; il valore della </a:t>
            </a:r>
            <a:r>
              <a:rPr lang="it-IT" sz="1400" i="1" dirty="0" smtClean="0"/>
              <a:t>materia</a:t>
            </a:r>
            <a:r>
              <a:rPr lang="it-IT" sz="1400" dirty="0" smtClean="0"/>
              <a:t>, vale a dire l’abolizione del dualismo fra un aspetto nobile e un aspetto ignobile della vita della natura, che non esiste per il cristianesimo; la frase più rivoluzionaria della storia della cultura è quella di san Paolo: «Ogni creatura è bene», per cui Romano </a:t>
            </a:r>
            <a:r>
              <a:rPr lang="it-IT" sz="1400" dirty="0" err="1" smtClean="0"/>
              <a:t>Guardini</a:t>
            </a:r>
            <a:r>
              <a:rPr lang="it-IT" sz="1400" dirty="0" smtClean="0"/>
              <a:t> può dire che il cristianesimo è la religione più “materialista” della storia; il valore del </a:t>
            </a:r>
            <a:r>
              <a:rPr lang="it-IT" sz="1400" i="1" dirty="0" smtClean="0"/>
              <a:t>progresso</a:t>
            </a:r>
            <a:r>
              <a:rPr lang="it-IT" sz="1400" dirty="0" smtClean="0"/>
              <a:t>, del tempo come carico di significato, perché il concetto di storia esige l’idea d’un disegno intelligente.</a:t>
            </a:r>
          </a:p>
          <a:p>
            <a:pPr algn="just">
              <a:spcBef>
                <a:spcPts val="0"/>
              </a:spcBef>
              <a:buFont typeface="Courier New" pitchFamily="49" charset="0"/>
              <a:buChar char="o"/>
            </a:pPr>
            <a:r>
              <a:rPr lang="it-IT" sz="1400" dirty="0" smtClean="0"/>
              <a:t>Questi sono i valori fondamentali della civiltà occidentale. Un altro è implicito nel concetto di persona: la </a:t>
            </a:r>
            <a:r>
              <a:rPr lang="it-IT" sz="1400" i="1" dirty="0" smtClean="0"/>
              <a:t>libertà</a:t>
            </a:r>
            <a:r>
              <a:rPr lang="it-IT" sz="1400" dirty="0" smtClean="0"/>
              <a:t>. Se l’uomo deriva tutto dai suoi antecedenti biologici, come la cultura imperante pretende, allora l’uomo è schiavo della casualità degli scontri e quindi è schiavo del potere, perché il potere rappresenta l’emergenza provvisoria della fortuna nella storia. Ma se nell’uomo c’è qualche cosa che deriva direttamente dall’origine delle cose, del mondo, l’anima, allora l’uomo è realmente libero. L’uomo non può concepirsi libero in senso assoluto: siccome prima non c’era e adesso c’è, dipende. Per forza. L’alternativa è molto semplice: o dipende da Ciò che fa la realtà, cioè da Dio, o dipende dalla casualità del moto della realtà, cioè dal potere. La dipendenza da Dio è la libertà dell’uomo dagli altri uomini. La mancanza terribile, l’errore terribile della civiltà occidentale è di aver dimenticato e rinnegato questo. Così, in nome della propria autonomia, l’uomo occidentale è diventato schiavo di ogni potere. E tutto lo sviluppo scaltro degli strumenti della civiltà aumenta questa schiavitù. La soluzione è una battaglia per salvare: non la battaglia per fermare la scaltrezza della civiltà, ma la battaglia per riscoprire, per testimoniare, la dipendenza dell’uomo da Dio. Quello che è stato in tutti i tempi il vero significato della lotta umana, vale a dire la lotta tra l’affermarsi dell’umano e la strumentalizzazione dell’umano da parte del potere, adesso è giunto all’estremo. Come Giovanni Paolo II ha messo in guardia tante volte, il pericolo più grave di oggi non è neanche la distruzione dei popoli, l’uccisione, l’assassinio, ma il tentativo da parte del potere di distruggere l’</a:t>
            </a:r>
            <a:r>
              <a:rPr lang="it-IT" sz="1400" i="1" dirty="0" smtClean="0"/>
              <a:t>umano</a:t>
            </a:r>
            <a:r>
              <a:rPr lang="it-IT" sz="1400" dirty="0" smtClean="0"/>
              <a:t>. E l’essenza dell’umano è la libertà, cioè il rapporto con l’infinito. Perciò è soprattutto nell’Occidente che la grande battaglia deve essere combattuta dall’uomo che si sente uomo: la battaglia tra la religiosità autentica e il potere. Il limite del potere è la religiosità vera - il limite di qualunque potere: civile, politico ed ecclesiastico -.</a:t>
            </a:r>
          </a:p>
          <a:p>
            <a:pPr algn="just">
              <a:spcBef>
                <a:spcPts val="600"/>
              </a:spcBef>
            </a:pPr>
            <a:endParaRPr lang="it-IT" sz="1400" dirty="0" smtClean="0"/>
          </a:p>
          <a:p>
            <a:pPr algn="just">
              <a:spcBef>
                <a:spcPts val="600"/>
              </a:spcBef>
            </a:pPr>
            <a:endParaRPr lang="it-IT" sz="14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6908"/>
          </a:xfrm>
        </p:spPr>
        <p:txBody>
          <a:bodyPr>
            <a:normAutofit/>
          </a:bodyPr>
          <a:lstStyle/>
          <a:p>
            <a:r>
              <a:rPr lang="it-IT" sz="4000" dirty="0" smtClean="0"/>
              <a:t>Ruolo della religione in </a:t>
            </a:r>
            <a:r>
              <a:rPr lang="it-IT" sz="4000" dirty="0" smtClean="0"/>
              <a:t>Arnold </a:t>
            </a:r>
            <a:r>
              <a:rPr lang="it-IT" sz="4000" dirty="0" err="1" smtClean="0"/>
              <a:t>Toynbee</a:t>
            </a:r>
            <a:endParaRPr lang="it-IT" sz="4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5196" t="31108" r="31055" b="16713"/>
          <a:stretch>
            <a:fillRect/>
          </a:stretch>
        </p:blipFill>
        <p:spPr bwMode="auto">
          <a:xfrm>
            <a:off x="683568" y="836712"/>
            <a:ext cx="4313974" cy="576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/>
          <p:cNvSpPr/>
          <p:nvPr/>
        </p:nvSpPr>
        <p:spPr>
          <a:xfrm>
            <a:off x="5364088" y="5733256"/>
            <a:ext cx="35283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Arnold </a:t>
            </a:r>
            <a:r>
              <a:rPr lang="it-IT" dirty="0" err="1" smtClean="0"/>
              <a:t>Toynbee</a:t>
            </a:r>
            <a:r>
              <a:rPr lang="it-IT" dirty="0" smtClean="0"/>
              <a:t>, Civiltà al paragone, </a:t>
            </a:r>
            <a:r>
              <a:rPr lang="it-IT" dirty="0" err="1" smtClean="0"/>
              <a:t>ed.Bompiani</a:t>
            </a:r>
            <a:r>
              <a:rPr lang="it-IT" dirty="0" smtClean="0"/>
              <a:t>, p. 134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827584" y="1844824"/>
            <a:ext cx="4176464" cy="187702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796908"/>
          </a:xfrm>
        </p:spPr>
        <p:txBody>
          <a:bodyPr>
            <a:normAutofit/>
          </a:bodyPr>
          <a:lstStyle/>
          <a:p>
            <a:r>
              <a:rPr lang="it-IT" sz="4000" dirty="0" smtClean="0"/>
              <a:t>Ruolo della religione Michel  </a:t>
            </a:r>
            <a:r>
              <a:rPr lang="it-IT" sz="4000" dirty="0" err="1" smtClean="0"/>
              <a:t>Onfray</a:t>
            </a:r>
            <a:endParaRPr lang="it-IT" sz="4000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6978" t="18333" r="26120" b="18370"/>
          <a:stretch>
            <a:fillRect/>
          </a:stretch>
        </p:blipFill>
        <p:spPr bwMode="auto">
          <a:xfrm>
            <a:off x="1475656" y="624016"/>
            <a:ext cx="4032448" cy="61692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olo 1"/>
          <p:cNvSpPr txBox="1">
            <a:spLocks/>
          </p:cNvSpPr>
          <p:nvPr/>
        </p:nvSpPr>
        <p:spPr>
          <a:xfrm>
            <a:off x="1547664" y="3645024"/>
            <a:ext cx="3888432" cy="1368152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580112" y="5445224"/>
            <a:ext cx="338437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Michel  </a:t>
            </a:r>
            <a:r>
              <a:rPr lang="it-IT" dirty="0" err="1" smtClean="0"/>
              <a:t>Onfray</a:t>
            </a:r>
            <a:r>
              <a:rPr lang="it-IT" dirty="0" smtClean="0"/>
              <a:t>, Decadenza, </a:t>
            </a:r>
            <a:endParaRPr lang="it-IT" dirty="0" smtClean="0"/>
          </a:p>
          <a:p>
            <a:r>
              <a:rPr lang="it-IT" dirty="0" smtClean="0"/>
              <a:t>ed</a:t>
            </a:r>
            <a:r>
              <a:rPr lang="it-IT" dirty="0" smtClean="0"/>
              <a:t>. Ponte alle Grazie, 2017, p19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96908"/>
          </a:xfrm>
        </p:spPr>
        <p:txBody>
          <a:bodyPr/>
          <a:lstStyle/>
          <a:p>
            <a:r>
              <a:rPr lang="it-IT" dirty="0" smtClean="0"/>
              <a:t>John </a:t>
            </a:r>
            <a:r>
              <a:rPr lang="it-IT" dirty="0" err="1" smtClean="0"/>
              <a:t>Hirst</a:t>
            </a:r>
            <a:r>
              <a:rPr lang="it-IT" dirty="0" smtClean="0"/>
              <a:t>(1)</a:t>
            </a:r>
            <a:endParaRPr lang="it-IT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8338" t="18516" r="32070" b="23336"/>
          <a:stretch>
            <a:fillRect/>
          </a:stretch>
        </p:blipFill>
        <p:spPr bwMode="auto">
          <a:xfrm>
            <a:off x="1331640" y="661847"/>
            <a:ext cx="4248472" cy="60685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/>
          <p:cNvSpPr/>
          <p:nvPr/>
        </p:nvSpPr>
        <p:spPr>
          <a:xfrm>
            <a:off x="5652120" y="6093296"/>
            <a:ext cx="349188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John </a:t>
            </a:r>
            <a:r>
              <a:rPr lang="it-IT" dirty="0" err="1" smtClean="0"/>
              <a:t>Hirst</a:t>
            </a:r>
            <a:r>
              <a:rPr lang="it-IT" dirty="0" smtClean="0"/>
              <a:t>, Breve storia dell’Europa, </a:t>
            </a:r>
            <a:endParaRPr lang="it-IT" dirty="0" smtClean="0"/>
          </a:p>
          <a:p>
            <a:r>
              <a:rPr lang="it-IT" dirty="0" smtClean="0"/>
              <a:t>ed</a:t>
            </a:r>
            <a:r>
              <a:rPr lang="it-IT" dirty="0" smtClean="0"/>
              <a:t>. Bompiani, 2017, </a:t>
            </a:r>
            <a:r>
              <a:rPr lang="it-IT" dirty="0" smtClean="0"/>
              <a:t>p. 23</a:t>
            </a:r>
            <a:endParaRPr lang="it-IT" dirty="0" smtClean="0"/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1547664" y="3573016"/>
            <a:ext cx="3960440" cy="1656184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868346"/>
          </a:xfrm>
        </p:spPr>
        <p:txBody>
          <a:bodyPr/>
          <a:lstStyle/>
          <a:p>
            <a:r>
              <a:rPr lang="it-IT" dirty="0" smtClean="0"/>
              <a:t>John </a:t>
            </a:r>
            <a:r>
              <a:rPr lang="it-IT" dirty="0" err="1" smtClean="0"/>
              <a:t>Hirst</a:t>
            </a:r>
            <a:r>
              <a:rPr lang="it-IT" dirty="0" smtClean="0"/>
              <a:t> (2)</a:t>
            </a:r>
            <a:endParaRPr lang="it-IT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1222" t="8232" r="9962" b="4956"/>
          <a:stretch>
            <a:fillRect/>
          </a:stretch>
        </p:blipFill>
        <p:spPr bwMode="auto">
          <a:xfrm>
            <a:off x="290797" y="643190"/>
            <a:ext cx="8555859" cy="58821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/>
          <p:cNvSpPr/>
          <p:nvPr/>
        </p:nvSpPr>
        <p:spPr>
          <a:xfrm>
            <a:off x="2771800" y="6488668"/>
            <a:ext cx="63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John </a:t>
            </a:r>
            <a:r>
              <a:rPr lang="it-IT" dirty="0" err="1" smtClean="0"/>
              <a:t>Hirst</a:t>
            </a:r>
            <a:r>
              <a:rPr lang="it-IT" dirty="0" smtClean="0"/>
              <a:t>, Breve storia dell’Europa, ed. Bompiani, 2017</a:t>
            </a:r>
            <a:r>
              <a:rPr lang="it-IT" dirty="0" smtClean="0"/>
              <a:t>, pp. 26-27</a:t>
            </a:r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764704"/>
          </a:xfrm>
        </p:spPr>
        <p:txBody>
          <a:bodyPr/>
          <a:lstStyle/>
          <a:p>
            <a:r>
              <a:rPr lang="it-IT" dirty="0" smtClean="0"/>
              <a:t>John </a:t>
            </a:r>
            <a:r>
              <a:rPr lang="it-IT" dirty="0" err="1" smtClean="0"/>
              <a:t>Hirst</a:t>
            </a:r>
            <a:r>
              <a:rPr lang="it-IT" dirty="0" smtClean="0"/>
              <a:t> (3)</a:t>
            </a:r>
            <a:endParaRPr lang="it-IT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696" t="8619" r="12902" b="9968"/>
          <a:stretch>
            <a:fillRect/>
          </a:stretch>
        </p:blipFill>
        <p:spPr bwMode="auto">
          <a:xfrm>
            <a:off x="611560" y="620688"/>
            <a:ext cx="7465482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/>
          <p:cNvSpPr/>
          <p:nvPr/>
        </p:nvSpPr>
        <p:spPr>
          <a:xfrm>
            <a:off x="2771800" y="6488668"/>
            <a:ext cx="6372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John </a:t>
            </a:r>
            <a:r>
              <a:rPr lang="it-IT" dirty="0" err="1" smtClean="0"/>
              <a:t>Hirst</a:t>
            </a:r>
            <a:r>
              <a:rPr lang="it-IT" dirty="0" smtClean="0"/>
              <a:t>, Breve storia dell’Europa, ed. Bompiani, 2017, pp. </a:t>
            </a:r>
            <a:r>
              <a:rPr lang="it-IT" dirty="0" smtClean="0"/>
              <a:t>28-29</a:t>
            </a:r>
            <a:endParaRPr lang="it-IT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85818"/>
          </a:xfrm>
        </p:spPr>
        <p:txBody>
          <a:bodyPr>
            <a:normAutofit/>
          </a:bodyPr>
          <a:lstStyle/>
          <a:p>
            <a:r>
              <a:rPr lang="it-IT" dirty="0" smtClean="0"/>
              <a:t>John </a:t>
            </a:r>
            <a:r>
              <a:rPr lang="it-IT" dirty="0" err="1" smtClean="0"/>
              <a:t>Hirst</a:t>
            </a:r>
            <a:r>
              <a:rPr lang="it-IT" dirty="0" smtClean="0"/>
              <a:t> (4)</a:t>
            </a:r>
            <a:endParaRPr lang="it-IT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094" t="22081" r="34804" b="24868"/>
          <a:stretch>
            <a:fillRect/>
          </a:stretch>
        </p:blipFill>
        <p:spPr bwMode="auto">
          <a:xfrm>
            <a:off x="1907704" y="692696"/>
            <a:ext cx="4295452" cy="6015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/>
          <p:cNvSpPr/>
          <p:nvPr/>
        </p:nvSpPr>
        <p:spPr>
          <a:xfrm>
            <a:off x="5543600" y="6211669"/>
            <a:ext cx="36004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John </a:t>
            </a:r>
            <a:r>
              <a:rPr lang="it-IT" dirty="0" err="1" smtClean="0"/>
              <a:t>Hirst</a:t>
            </a:r>
            <a:r>
              <a:rPr lang="it-IT" dirty="0" smtClean="0"/>
              <a:t>, Breve storia dell’Europa</a:t>
            </a:r>
            <a:r>
              <a:rPr lang="it-IT" dirty="0" smtClean="0"/>
              <a:t>,</a:t>
            </a:r>
          </a:p>
          <a:p>
            <a:r>
              <a:rPr lang="it-IT" dirty="0" smtClean="0"/>
              <a:t>ed</a:t>
            </a:r>
            <a:r>
              <a:rPr lang="it-IT" dirty="0" smtClean="0"/>
              <a:t>. Bompiani, 2017, </a:t>
            </a:r>
            <a:r>
              <a:rPr lang="it-IT" dirty="0" smtClean="0"/>
              <a:t>p. 31</a:t>
            </a:r>
            <a:endParaRPr lang="it-IT" dirty="0" smtClean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/>
          <a:lstStyle/>
          <a:p>
            <a:r>
              <a:rPr lang="it-IT" dirty="0" err="1" smtClean="0"/>
              <a:t>Huntington</a:t>
            </a:r>
            <a:endParaRPr lang="it-IT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8752" t="24160" r="34804" b="13886"/>
          <a:stretch>
            <a:fillRect/>
          </a:stretch>
        </p:blipFill>
        <p:spPr bwMode="auto">
          <a:xfrm>
            <a:off x="1547664" y="692695"/>
            <a:ext cx="4083896" cy="61653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ttangolo 3"/>
          <p:cNvSpPr/>
          <p:nvPr/>
        </p:nvSpPr>
        <p:spPr>
          <a:xfrm>
            <a:off x="5453336" y="5877272"/>
            <a:ext cx="3690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Samuel </a:t>
            </a:r>
            <a:r>
              <a:rPr lang="it-IT" dirty="0" err="1" smtClean="0"/>
              <a:t>Huntington</a:t>
            </a:r>
            <a:r>
              <a:rPr lang="it-IT" dirty="0" smtClean="0"/>
              <a:t>, Lo scontro delle civiltà, ed. Garzanti, 1998, p.47</a:t>
            </a:r>
          </a:p>
        </p:txBody>
      </p:sp>
      <p:sp>
        <p:nvSpPr>
          <p:cNvPr id="5" name="Titolo 1"/>
          <p:cNvSpPr txBox="1">
            <a:spLocks/>
          </p:cNvSpPr>
          <p:nvPr/>
        </p:nvSpPr>
        <p:spPr>
          <a:xfrm>
            <a:off x="1691680" y="1556792"/>
            <a:ext cx="3960440" cy="1512168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t-IT" sz="4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168</TotalTime>
  <Words>1396</Words>
  <Application>Microsoft Office PowerPoint</Application>
  <PresentationFormat>Presentazione su schermo (4:3)</PresentationFormat>
  <Paragraphs>94</Paragraphs>
  <Slides>21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21</vt:i4>
      </vt:variant>
    </vt:vector>
  </HeadingPairs>
  <TitlesOfParts>
    <vt:vector size="22" baseType="lpstr">
      <vt:lpstr>Tema di Office</vt:lpstr>
      <vt:lpstr>Secondo incontro 23 febbraio 2018</vt:lpstr>
      <vt:lpstr>Civiltà e religione</vt:lpstr>
      <vt:lpstr>Ruolo della religione in Arnold Toynbee</vt:lpstr>
      <vt:lpstr>Ruolo della religione Michel  Onfray</vt:lpstr>
      <vt:lpstr>John Hirst(1)</vt:lpstr>
      <vt:lpstr>John Hirst (2)</vt:lpstr>
      <vt:lpstr>John Hirst (3)</vt:lpstr>
      <vt:lpstr>John Hirst (4)</vt:lpstr>
      <vt:lpstr>Huntington</vt:lpstr>
      <vt:lpstr>Guardini (1)</vt:lpstr>
      <vt:lpstr>Guardini (2)</vt:lpstr>
      <vt:lpstr>Crollo e nascita</vt:lpstr>
      <vt:lpstr>Cosa è successo tra i due fatti? </vt:lpstr>
      <vt:lpstr>I nuovi popoli</vt:lpstr>
      <vt:lpstr>Le narrazioni fondanti</vt:lpstr>
      <vt:lpstr>Novella del giudice marchigiano </vt:lpstr>
      <vt:lpstr>Le religioni</vt:lpstr>
      <vt:lpstr>Caratteristiche della nuova civiltà (1)</vt:lpstr>
      <vt:lpstr>Caratteristiche della nuova civiltà (2)</vt:lpstr>
      <vt:lpstr>Caratteristiche della nuova civiltà (3)</vt:lpstr>
      <vt:lpstr>Sintesi di Don Giussani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Secondo incontro La nascita della civiltà occidentale e le sue caratteristiche principali. </dc:title>
  <dc:creator>user</dc:creator>
  <cp:lastModifiedBy>Admin</cp:lastModifiedBy>
  <cp:revision>46</cp:revision>
  <dcterms:created xsi:type="dcterms:W3CDTF">2017-11-03T15:30:07Z</dcterms:created>
  <dcterms:modified xsi:type="dcterms:W3CDTF">2018-02-28T18:58:36Z</dcterms:modified>
</cp:coreProperties>
</file>